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7102475" cy="10233025"/>
  <p:embeddedFontLst>
    <p:embeddedFont>
      <p:font typeface="Tahoma"/>
      <p:regular r:id="rId26"/>
      <p:bold r:id="rId27"/>
    </p:embeddedFon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ZCgmvzfcWMQFubkhrSToLNOU+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1804CE-7355-4778-98F9-834014CE7602}">
  <a:tblStyle styleId="{DF1804CE-7355-4778-98F9-834014CE760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fill>
          <a:solidFill>
            <a:srgbClr val="DDECCC"/>
          </a:solidFill>
        </a:fill>
      </a:tcStyle>
    </a:band1H>
    <a:band2H>
      <a:tcTxStyle/>
    </a:band2H>
    <a:band1V>
      <a:tcTxStyle/>
      <a:tcStyle>
        <a:fill>
          <a:solidFill>
            <a:srgbClr val="DDEC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296"/>
        <p:guide pos="4128" orient="horz"/>
        <p:guide pos="2880"/>
        <p:guide pos="54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Tahoma-regular.fntdata"/><Relationship Id="rId25" Type="http://schemas.openxmlformats.org/officeDocument/2006/relationships/slide" Target="slides/slide19.xml"/><Relationship Id="rId28" Type="http://schemas.openxmlformats.org/officeDocument/2006/relationships/font" Target="fonts/CenturyGothic-regular.fntdata"/><Relationship Id="rId27" Type="http://schemas.openxmlformats.org/officeDocument/2006/relationships/font" Target="fonts/Tahom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/>
          <p:nvPr/>
        </p:nvSpPr>
        <p:spPr>
          <a:xfrm flipH="1" rot="10800000">
            <a:off x="5410184" y="3810004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1"/>
          <p:cNvSpPr/>
          <p:nvPr/>
        </p:nvSpPr>
        <p:spPr>
          <a:xfrm flipH="1" rot="10800000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1"/>
          <p:cNvSpPr/>
          <p:nvPr/>
        </p:nvSpPr>
        <p:spPr>
          <a:xfrm flipH="1" rot="10800000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"/>
          <p:cNvSpPr/>
          <p:nvPr/>
        </p:nvSpPr>
        <p:spPr>
          <a:xfrm flipH="1" rot="10800000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1"/>
          <p:cNvSpPr/>
          <p:nvPr/>
        </p:nvSpPr>
        <p:spPr>
          <a:xfrm flipH="1" rot="10800000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5410200" y="3962400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376507" y="406098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1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1"/>
          <p:cNvSpPr/>
          <p:nvPr/>
        </p:nvSpPr>
        <p:spPr>
          <a:xfrm flipH="1" rot="10800000">
            <a:off x="6414051" y="3643090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449495" y="3889662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type="ctrTitle"/>
          </p:nvPr>
        </p:nvSpPr>
        <p:spPr>
          <a:xfrm>
            <a:off x="426378" y="2401891"/>
            <a:ext cx="8458200" cy="10813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30"/>
          <p:cNvSpPr txBox="1"/>
          <p:nvPr>
            <p:ph idx="1" type="body"/>
          </p:nvPr>
        </p:nvSpPr>
        <p:spPr>
          <a:xfrm rot="5400000">
            <a:off x="2409444" y="297180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 rot="5400000">
            <a:off x="857250" y="742950"/>
            <a:ext cx="54483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type="title"/>
          </p:nvPr>
        </p:nvSpPr>
        <p:spPr>
          <a:xfrm rot="5400000">
            <a:off x="5010150" y="2914650"/>
            <a:ext cx="5448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algn="just">
              <a:spcBef>
                <a:spcPts val="300"/>
              </a:spcBef>
              <a:spcAft>
                <a:spcPts val="0"/>
              </a:spcAft>
              <a:buSzPts val="2400"/>
              <a:buChar char="▫"/>
              <a:def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algn="l">
              <a:spcBef>
                <a:spcPts val="300"/>
              </a:spcBef>
              <a:spcAft>
                <a:spcPts val="0"/>
              </a:spcAft>
              <a:buSzPts val="22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  <a:defRPr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/>
        </p:nvSpPr>
        <p:spPr>
          <a:xfrm>
            <a:off x="0" y="16778"/>
            <a:ext cx="3236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Multi-Displicine Project based IoTs and AI</a:t>
            </a:r>
            <a:endParaRPr b="1" i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22"/>
          <p:cNvSpPr txBox="1"/>
          <p:nvPr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08A5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200">
              <a:solidFill>
                <a:srgbClr val="08A5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type="title"/>
          </p:nvPr>
        </p:nvSpPr>
        <p:spPr>
          <a:xfrm>
            <a:off x="722313" y="198120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Calibri"/>
              <a:buNone/>
              <a:defRPr b="1" sz="43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4648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457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4718306" y="2708519"/>
            <a:ext cx="404177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2" type="body"/>
          </p:nvPr>
        </p:nvSpPr>
        <p:spPr>
          <a:xfrm>
            <a:off x="4721227" y="2244970"/>
            <a:ext cx="4041775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3" type="body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4" type="body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idx="10" type="dt"/>
          </p:nvPr>
        </p:nvSpPr>
        <p:spPr>
          <a:xfrm>
            <a:off x="6583680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>
            <a:off x="152400" y="776290"/>
            <a:ext cx="5102352" cy="58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5353496" y="2010730"/>
            <a:ext cx="3383280" cy="458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9"/>
          <p:cNvSpPr/>
          <p:nvPr>
            <p:ph idx="2" type="pic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</p:sp>
      <p:sp>
        <p:nvSpPr>
          <p:cNvPr id="90" name="Google Shape;90;p29"/>
          <p:cNvSpPr txBox="1"/>
          <p:nvPr>
            <p:ph idx="1" type="body"/>
          </p:nvPr>
        </p:nvSpPr>
        <p:spPr>
          <a:xfrm>
            <a:off x="6088443" y="3274312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3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type="title"/>
          </p:nvPr>
        </p:nvSpPr>
        <p:spPr>
          <a:xfrm rot="-5400000">
            <a:off x="3393019" y="3156579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0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0"/>
          <p:cNvSpPr/>
          <p:nvPr/>
        </p:nvSpPr>
        <p:spPr>
          <a:xfrm flipH="1" rot="10800000">
            <a:off x="5410184" y="36025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0"/>
          <p:cNvSpPr/>
          <p:nvPr/>
        </p:nvSpPr>
        <p:spPr>
          <a:xfrm flipH="1" rot="10800000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0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0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0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0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0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rongnhanle@hcmut.edu.vn" TargetMode="External"/><Relationship Id="rId4" Type="http://schemas.openxmlformats.org/officeDocument/2006/relationships/hyperlink" Target="mailto:trongnhanle@hcmut.edu.vn" TargetMode="External"/><Relationship Id="rId5" Type="http://schemas.openxmlformats.org/officeDocument/2006/relationships/hyperlink" Target="mailto:trongnhanle85@gmail.com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13.jp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9.jpg"/><Relationship Id="rId7" Type="http://schemas.openxmlformats.org/officeDocument/2006/relationships/image" Target="../media/image16.jpg"/><Relationship Id="rId8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Multi-Displicine Project based Internet of Things and Artificial Intelligence</a:t>
            </a:r>
            <a:endParaRPr/>
          </a:p>
        </p:txBody>
      </p:sp>
      <p:sp>
        <p:nvSpPr>
          <p:cNvPr id="110" name="Google Shape;110;p1"/>
          <p:cNvSpPr txBox="1"/>
          <p:nvPr>
            <p:ph idx="1" type="subTitle"/>
          </p:nvPr>
        </p:nvSpPr>
        <p:spPr>
          <a:xfrm>
            <a:off x="42892" y="6073587"/>
            <a:ext cx="4253134" cy="784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64006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i="1" u="sng">
              <a:solidFill>
                <a:schemeClr val="hlink"/>
              </a:solidFill>
              <a:hlinkClick r:id="rId3"/>
            </a:endParaRPr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trongnhanle@hcmut.edu.vn</a:t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trongnhanle85@gmail.com</a:t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64006" rtl="0" algn="l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188077" y="5504481"/>
            <a:ext cx="3444900" cy="749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LÊ TRỌNG NHÂN</a:t>
            </a:r>
            <a:endParaRPr b="1" i="0" sz="3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the Internet of Things (IoT)? – BMC Software | Blogs" id="112" name="Google Shape;11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0583" y="4347476"/>
            <a:ext cx="4393417" cy="251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 an IoT security architecture to protect networks end to end" id="113" name="Google Shape;11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890456"/>
            <a:ext cx="4744720" cy="158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38529" y="6065520"/>
            <a:ext cx="9010221" cy="65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More options can be changed in the </a:t>
            </a:r>
            <a:r>
              <a:rPr b="1" lang="en-US"/>
              <a:t>Advanced</a:t>
            </a:r>
            <a:endParaRPr b="1"/>
          </a:p>
        </p:txBody>
      </p:sp>
      <p:sp>
        <p:nvSpPr>
          <p:cNvPr id="204" name="Google Shape;204;p10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Training the Model</a:t>
            </a:r>
            <a:endParaRPr/>
          </a:p>
        </p:txBody>
      </p:sp>
      <p:pic>
        <p:nvPicPr>
          <p:cNvPr descr="Train a model"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226" y="1224794"/>
            <a:ext cx="8660871" cy="439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38529" y="6172200"/>
            <a:ext cx="9010221" cy="548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Tensorflow – Keras and Download my model</a:t>
            </a:r>
            <a:endParaRPr/>
          </a:p>
        </p:txBody>
      </p:sp>
      <p:sp>
        <p:nvSpPr>
          <p:cNvPr id="211" name="Google Shape;211;p11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Export the Model</a:t>
            </a:r>
            <a:endParaRPr/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11788" l="22833" r="25000" t="10387"/>
          <a:stretch/>
        </p:blipFill>
        <p:spPr>
          <a:xfrm>
            <a:off x="1508760" y="1224794"/>
            <a:ext cx="6065520" cy="485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38529" y="5100321"/>
            <a:ext cx="9010221" cy="1619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Free server with 60 messages/min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Support MQTT Pub/Sub, HTTP, HTTPs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Email for the Alarms</a:t>
            </a:r>
            <a:endParaRPr/>
          </a:p>
        </p:txBody>
      </p:sp>
      <p:sp>
        <p:nvSpPr>
          <p:cNvPr id="218" name="Google Shape;218;p1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IoT Server using Adafruit IO</a:t>
            </a:r>
            <a:endParaRPr/>
          </a:p>
        </p:txBody>
      </p:sp>
      <p:pic>
        <p:nvPicPr>
          <p:cNvPr id="219" name="Google Shape;2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474618"/>
            <a:ext cx="8227695" cy="32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38529" y="5801361"/>
            <a:ext cx="9010221" cy="918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Web or Mobile version is encouraged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Dashboard on Adafruit IO is an option</a:t>
            </a:r>
            <a:endParaRPr/>
          </a:p>
        </p:txBody>
      </p:sp>
      <p:sp>
        <p:nvSpPr>
          <p:cNvPr id="225" name="Google Shape;225;p13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Dashboard for Remote Monitoring</a:t>
            </a:r>
            <a:endParaRPr/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337" y="1224794"/>
            <a:ext cx="5538065" cy="426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Growing degree days (GDD) is a weather-based indicator for assessing crop development.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It is a function of many sensors: light, humidity, v.v…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A simple function is proposed for this feature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GDD is published to the IoT server as an additional information (or an advanced sensor)</a:t>
            </a:r>
            <a:endParaRPr/>
          </a:p>
        </p:txBody>
      </p:sp>
      <p:sp>
        <p:nvSpPr>
          <p:cNvPr id="232" name="Google Shape;232;p14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Data Analytics</a:t>
            </a:r>
            <a:endParaRPr/>
          </a:p>
        </p:txBody>
      </p:sp>
      <p:pic>
        <p:nvPicPr>
          <p:cNvPr descr="Tracking Growing Degree Days (GDD) for better prediction and crop  management | Regrow Ag"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58" y="3988786"/>
            <a:ext cx="3686600" cy="2457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wing Degree Days Calculator: Benefits &amp; Use | Crop Nutrition | eKonomics" id="234" name="Google Shape;2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2089" y="3988787"/>
            <a:ext cx="4236730" cy="245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Rasa Framework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ChatGPT???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Voice activation controller</a:t>
            </a:r>
            <a:endParaRPr/>
          </a:p>
        </p:txBody>
      </p:sp>
      <p:sp>
        <p:nvSpPr>
          <p:cNvPr id="240" name="Google Shape;240;p15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ChatBot</a:t>
            </a:r>
            <a:endParaRPr/>
          </a:p>
        </p:txBody>
      </p:sp>
      <p:pic>
        <p:nvPicPr>
          <p:cNvPr descr="An Open-Source Chatbot Made With Rasa - YouTube"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148" y="3108529"/>
            <a:ext cx="6105183" cy="343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Proposed by students: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Data predictions for weather forecast</a:t>
            </a:r>
            <a:endParaRPr/>
          </a:p>
        </p:txBody>
      </p:sp>
      <p:sp>
        <p:nvSpPr>
          <p:cNvPr id="247" name="Google Shape;247;p16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Extra functions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17"/>
          <p:cNvGraphicFramePr/>
          <p:nvPr/>
        </p:nvGraphicFramePr>
        <p:xfrm>
          <a:off x="1811707" y="17799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{DF1804CE-7355-4778-98F9-834014CE7602}</a:tableStyleId>
              </a:tblPr>
              <a:tblGrid>
                <a:gridCol w="2546650"/>
                <a:gridCol w="2546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Project Functions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Week</a:t>
                      </a:r>
                      <a:r>
                        <a:rPr lang="en-US" sz="1800"/>
                        <a:t> No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Build</a:t>
                      </a:r>
                      <a:r>
                        <a:rPr lang="en-US" sz="1800"/>
                        <a:t> an AI Model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Adafruit IO Server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</a:t>
                      </a:r>
                      <a:r>
                        <a:rPr lang="en-US" sz="1800"/>
                        <a:t> analytics and ChatBot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Simple sensors and actuator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Project Proposal</a:t>
                      </a:r>
                      <a:r>
                        <a:rPr lang="en-US" sz="1800"/>
                        <a:t> and Analytics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Project Implementation</a:t>
                      </a:r>
                      <a:r>
                        <a:rPr lang="en-US" sz="1800"/>
                        <a:t> and Integration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6-7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Project Presentation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Extra</a:t>
                      </a:r>
                      <a:r>
                        <a:rPr lang="en-US" sz="1800"/>
                        <a:t> manual (Android app)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6-7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3" name="Google Shape;253;p17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Project Plan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Python Interpreter (version 3.8.5)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Python Editor (Pycharm or VS Code)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Github</a:t>
            </a:r>
            <a:endParaRPr/>
          </a:p>
        </p:txBody>
      </p:sp>
      <p:sp>
        <p:nvSpPr>
          <p:cNvPr id="259" name="Google Shape;259;p18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Software Requirements</a:t>
            </a:r>
            <a:endParaRPr/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395" y="2198005"/>
            <a:ext cx="384810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/>
          <p:nvPr/>
        </p:nvSpPr>
        <p:spPr>
          <a:xfrm>
            <a:off x="4731299" y="6185695"/>
            <a:ext cx="38071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https://zalo.me/g/ktiqwa611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a repository for your group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a project in python: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adafruit-io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tensorflow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keras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Pillow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opencv-python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pyserial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Exercise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Industrial 4.0 Architecture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 b="4518" l="15668" r="12999" t="14733"/>
          <a:stretch/>
        </p:blipFill>
        <p:spPr>
          <a:xfrm>
            <a:off x="594360" y="1417319"/>
            <a:ext cx="7682832" cy="489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6400800" y="1224794"/>
            <a:ext cx="245364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by Timothy Chou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Project Block Function</a:t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3138490" y="4178039"/>
            <a:ext cx="2865120" cy="19710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Sensors (Temperature and Humidity) and Actuators (Pump and LEDs)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92325" y="1473393"/>
            <a:ext cx="2865120" cy="19710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Camera based on Google Teachable Machine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468511" y="1473393"/>
            <a:ext cx="2865000" cy="197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 Server for Remote monitoring and Controlling (Adafruit IO)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183631" y="4150416"/>
            <a:ext cx="2865120" cy="19710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(Website or Mobile App)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3349" y="4178039"/>
            <a:ext cx="2865120" cy="19710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 or ChatBot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Temperature and Humidity</a:t>
            </a:r>
            <a:endParaRPr/>
          </a:p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pH, EC</a:t>
            </a:r>
            <a:endParaRPr/>
          </a:p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Light intensity</a:t>
            </a:r>
            <a:endParaRPr/>
          </a:p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Pump controllers</a:t>
            </a:r>
            <a:endParaRPr/>
          </a:p>
        </p:txBody>
      </p:sp>
      <p:sp>
        <p:nvSpPr>
          <p:cNvPr id="137" name="Google Shape;137;p4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Smart Agriculture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75" y="3726025"/>
            <a:ext cx="3628611" cy="241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083" y="3726023"/>
            <a:ext cx="4313994" cy="241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talian start-up Evja launches smart agriculture platform for salad growers  | Internet of Business" id="140" name="Google Shape;140;p4"/>
          <p:cNvPicPr preferRelativeResize="0"/>
          <p:nvPr/>
        </p:nvPicPr>
        <p:blipFill rotWithShape="1">
          <a:blip r:embed="rId5">
            <a:alphaModFix/>
          </a:blip>
          <a:srcRect b="13038" l="35840" r="34160" t="10380"/>
          <a:stretch/>
        </p:blipFill>
        <p:spPr>
          <a:xfrm>
            <a:off x="6252754" y="718111"/>
            <a:ext cx="1904551" cy="273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rt Farming Technology - Advanced Agriculture Solution | Cropin"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113" y="1493134"/>
            <a:ext cx="8728638" cy="4375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Monitoring System based AR/VR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38529" y="1283517"/>
            <a:ext cx="435059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AI inference using webcam (2p)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Remote monitoring through IoTs service (4p)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Simple hardware devices (supported Hardware Abstraction  Layer) (2p)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Data analytics or ChatBot (2p)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Extra features (maximum 2p)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b="1" lang="en-US"/>
              <a:t>Group of 5 – 7 students</a:t>
            </a:r>
            <a:endParaRPr b="1"/>
          </a:p>
        </p:txBody>
      </p:sp>
      <p:sp>
        <p:nvSpPr>
          <p:cNvPr id="152" name="Google Shape;152;p6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Project Introduction</a:t>
            </a:r>
            <a:endParaRPr/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30125" r="20999" t="0"/>
          <a:stretch/>
        </p:blipFill>
        <p:spPr>
          <a:xfrm>
            <a:off x="4745946" y="1283517"/>
            <a:ext cx="3795559" cy="517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</a:pPr>
            <a:r>
              <a:rPr lang="en-US" sz="3200"/>
              <a:t>Generic AI and IoTs Architecture</a:t>
            </a:r>
            <a:endParaRPr sz="3200"/>
          </a:p>
        </p:txBody>
      </p:sp>
      <p:pic>
        <p:nvPicPr>
          <p:cNvPr descr="Related image"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75" y="3729247"/>
            <a:ext cx="1204599" cy="120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TCmhk2DJCdnrqHgtXSUN6YxWalhKMhjr5jxnr49hFwbgP-aJmo"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1855" y="3303850"/>
            <a:ext cx="964007" cy="9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394077" y="3226591"/>
            <a:ext cx="2391198" cy="173334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1180318" y="1626990"/>
            <a:ext cx="6742631" cy="14141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3055816" y="2100616"/>
            <a:ext cx="1075052" cy="7811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3111307" y="1677506"/>
            <a:ext cx="952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Slave #1</a:t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4551634" y="2105978"/>
            <a:ext cx="1075052" cy="7811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4612747" y="1687742"/>
            <a:ext cx="952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Slave #2</a:t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6652495" y="2099885"/>
            <a:ext cx="1075052" cy="7811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6657702" y="1663612"/>
            <a:ext cx="1069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Slave #40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5496204" y="1158145"/>
            <a:ext cx="1202573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63483" l="5333" r="87000" t="10147"/>
          <a:stretch/>
        </p:blipFill>
        <p:spPr>
          <a:xfrm flipH="1">
            <a:off x="3410175" y="2167132"/>
            <a:ext cx="346582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pestmanagementsystems.com/wp-content/uploads/bb-plugin/cache/moisture-icon-300x300-circle.jpg" id="171" name="Google Shape;171;p7"/>
          <p:cNvPicPr preferRelativeResize="0"/>
          <p:nvPr/>
        </p:nvPicPr>
        <p:blipFill rotWithShape="1">
          <a:blip r:embed="rId6">
            <a:alphaModFix/>
          </a:blip>
          <a:srcRect b="18784" l="25745" r="22002" t="13164"/>
          <a:stretch/>
        </p:blipFill>
        <p:spPr>
          <a:xfrm>
            <a:off x="4820448" y="2129501"/>
            <a:ext cx="526490" cy="6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2531094" y="2370466"/>
            <a:ext cx="404624" cy="2037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173" name="Google Shape;173;p7"/>
          <p:cNvPicPr preferRelativeResize="0"/>
          <p:nvPr/>
        </p:nvPicPr>
        <p:blipFill rotWithShape="1">
          <a:blip r:embed="rId7">
            <a:alphaModFix/>
          </a:blip>
          <a:srcRect b="9323" l="6447" r="0" t="13302"/>
          <a:stretch/>
        </p:blipFill>
        <p:spPr>
          <a:xfrm>
            <a:off x="6966944" y="3529366"/>
            <a:ext cx="1757097" cy="11454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7"/>
          <p:cNvGrpSpPr/>
          <p:nvPr/>
        </p:nvGrpSpPr>
        <p:grpSpPr>
          <a:xfrm>
            <a:off x="6254870" y="3168065"/>
            <a:ext cx="2458720" cy="2033367"/>
            <a:chOff x="0" y="2891311"/>
            <a:chExt cx="2458720" cy="2033367"/>
          </a:xfrm>
        </p:grpSpPr>
        <p:sp>
          <p:nvSpPr>
            <p:cNvPr id="175" name="Google Shape;175;p7"/>
            <p:cNvSpPr/>
            <p:nvPr/>
          </p:nvSpPr>
          <p:spPr>
            <a:xfrm>
              <a:off x="0" y="2891311"/>
              <a:ext cx="2458720" cy="202191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95537" y="4616901"/>
              <a:ext cx="14676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Touch Screen LCD</a:t>
              </a:r>
              <a:endParaRPr/>
            </a:p>
          </p:txBody>
        </p:sp>
      </p:grpSp>
      <p:pic>
        <p:nvPicPr>
          <p:cNvPr descr="Related image" id="177" name="Google Shape;177;p7"/>
          <p:cNvPicPr preferRelativeResize="0"/>
          <p:nvPr/>
        </p:nvPicPr>
        <p:blipFill rotWithShape="1">
          <a:blip r:embed="rId8">
            <a:alphaModFix/>
          </a:blip>
          <a:srcRect b="45244" l="13756" r="13354" t="21689"/>
          <a:stretch/>
        </p:blipFill>
        <p:spPr>
          <a:xfrm>
            <a:off x="6292960" y="3578228"/>
            <a:ext cx="562476" cy="255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TiX3bBJnC7BetUmpGWHzvpRqfL81RKUuyH2MDWpO7p30W_Ddwx" id="178" name="Google Shape;17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2960" y="3867093"/>
            <a:ext cx="567034" cy="567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79" name="Google Shape;179;p7"/>
          <p:cNvPicPr preferRelativeResize="0"/>
          <p:nvPr/>
        </p:nvPicPr>
        <p:blipFill rotWithShape="1">
          <a:blip r:embed="rId10">
            <a:alphaModFix/>
          </a:blip>
          <a:srcRect b="46456" l="0" r="0" t="0"/>
          <a:stretch/>
        </p:blipFill>
        <p:spPr>
          <a:xfrm>
            <a:off x="6292960" y="4470941"/>
            <a:ext cx="562476" cy="301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IT Wireless In】-WebSite" id="180" name="Google Shape;180;p7"/>
          <p:cNvPicPr preferRelativeResize="0"/>
          <p:nvPr/>
        </p:nvPicPr>
        <p:blipFill rotWithShape="1">
          <a:blip r:embed="rId11">
            <a:alphaModFix/>
          </a:blip>
          <a:srcRect b="9092" l="12071" r="7712" t="17331"/>
          <a:stretch/>
        </p:blipFill>
        <p:spPr>
          <a:xfrm>
            <a:off x="1372398" y="1893724"/>
            <a:ext cx="1075609" cy="992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ản phẩm Intel® NUC" id="181" name="Google Shape;181;p7"/>
          <p:cNvPicPr preferRelativeResize="0"/>
          <p:nvPr/>
        </p:nvPicPr>
        <p:blipFill rotWithShape="1">
          <a:blip r:embed="rId12">
            <a:alphaModFix/>
          </a:blip>
          <a:srcRect b="11943" l="8460" r="8020" t="14970"/>
          <a:stretch/>
        </p:blipFill>
        <p:spPr>
          <a:xfrm>
            <a:off x="2932755" y="3397682"/>
            <a:ext cx="3174634" cy="15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cam Logitech C922 độ phân giải 1080P (kèm Tripod) | Shopee Việt Nam" id="182" name="Google Shape;182;p7"/>
          <p:cNvPicPr preferRelativeResize="0"/>
          <p:nvPr/>
        </p:nvPicPr>
        <p:blipFill rotWithShape="1">
          <a:blip r:embed="rId13">
            <a:alphaModFix/>
          </a:blip>
          <a:srcRect b="4200" l="21559" r="17241" t="5600"/>
          <a:stretch/>
        </p:blipFill>
        <p:spPr>
          <a:xfrm>
            <a:off x="4130868" y="5316948"/>
            <a:ext cx="856515" cy="1262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Km 60 - electric Pump, impeller device, single-phase - Pedrollo" id="183" name="Google Shape;183;p7"/>
          <p:cNvPicPr preferRelativeResize="0"/>
          <p:nvPr/>
        </p:nvPicPr>
        <p:blipFill rotWithShape="1">
          <a:blip r:embed="rId14">
            <a:alphaModFix/>
          </a:blip>
          <a:srcRect b="15187" l="5832" r="5180" t="11343"/>
          <a:stretch/>
        </p:blipFill>
        <p:spPr>
          <a:xfrm>
            <a:off x="6804272" y="2201385"/>
            <a:ext cx="777962" cy="642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Physical hardware of the project</a:t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Control by RS485 connection: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Python program sends a command</a:t>
            </a:r>
            <a:endParaRPr/>
          </a:p>
          <a:p>
            <a:pPr indent="-246882" lvl="1" marL="658352" rtl="0" algn="just"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Data is response in an array (8 bytes)</a:t>
            </a:r>
            <a:endParaRPr/>
          </a:p>
        </p:txBody>
      </p:sp>
      <p:sp>
        <p:nvSpPr>
          <p:cNvPr id="189" name="Google Shape;189;p8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Sensors and Actuators</a:t>
            </a:r>
            <a:endParaRPr/>
          </a:p>
        </p:txBody>
      </p:sp>
      <p:pic>
        <p:nvPicPr>
          <p:cNvPr descr="RS485 modbus connection"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175" y="3220154"/>
            <a:ext cx="6735307" cy="323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38529" y="5598160"/>
            <a:ext cx="9010221" cy="112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Classification — The output variable is a category, such as “red” or “blue” or “disease” or “no disease”</a:t>
            </a:r>
            <a:endParaRPr/>
          </a:p>
        </p:txBody>
      </p:sp>
      <p:sp>
        <p:nvSpPr>
          <p:cNvPr id="196" name="Google Shape;196;p9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Google Teachable Machine for AI</a:t>
            </a:r>
            <a:endParaRPr/>
          </a:p>
        </p:txBody>
      </p:sp>
      <p:pic>
        <p:nvPicPr>
          <p:cNvPr descr="The Difference Between Machine Learning and Deep Learning" id="197" name="Google Shape;197;p9"/>
          <p:cNvPicPr preferRelativeResize="0"/>
          <p:nvPr/>
        </p:nvPicPr>
        <p:blipFill rotWithShape="1">
          <a:blip r:embed="rId3">
            <a:alphaModFix/>
          </a:blip>
          <a:srcRect b="50885" l="10228" r="11822" t="29499"/>
          <a:stretch/>
        </p:blipFill>
        <p:spPr>
          <a:xfrm>
            <a:off x="754268" y="1510619"/>
            <a:ext cx="7190852" cy="1450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ebastianraschka.com/images/blog/2020/dl-intro-ch01/regression-and-classification.jpg" id="198" name="Google Shape;19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283" y="3135470"/>
            <a:ext cx="5615397" cy="212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2014-07-29T03:47:45Z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